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Kingred Modern" charset="1" panose="00000000000000000000"/>
      <p:regular r:id="rId26"/>
    </p:embeddedFont>
    <p:embeddedFont>
      <p:font typeface="Antic Bold" charset="1" panose="00000000000000000000"/>
      <p:regular r:id="rId27"/>
    </p:embeddedFont>
    <p:embeddedFont>
      <p:font typeface="Antic" charset="1" panose="00000000000000000000"/>
      <p:regular r:id="rId28"/>
    </p:embeddedFont>
    <p:embeddedFont>
      <p:font typeface="Twister" charset="1" panose="00000000000000000000"/>
      <p:regular r:id="rId29"/>
    </p:embeddedFont>
    <p:embeddedFont>
      <p:font typeface="Questrial" charset="1" panose="02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619618" y="61722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381467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4"/>
            <a:stretch>
              <a:fillRect l="0" t="0" r="0" b="0"/>
            </a:stretch>
          </a:blipFill>
        </p:spPr>
      </p:sp>
      <p:sp>
        <p:nvSpPr>
          <p:cNvPr name="TextBox 5" id="5"/>
          <p:cNvSpPr txBox="true"/>
          <p:nvPr/>
        </p:nvSpPr>
        <p:spPr>
          <a:xfrm rot="0">
            <a:off x="2341281" y="3022669"/>
            <a:ext cx="12951349" cy="4013062"/>
          </a:xfrm>
          <a:prstGeom prst="rect">
            <a:avLst/>
          </a:prstGeom>
        </p:spPr>
        <p:txBody>
          <a:bodyPr anchor="t" rtlCol="false" tIns="0" lIns="0" bIns="0" rIns="0">
            <a:spAutoFit/>
          </a:bodyPr>
          <a:lstStyle/>
          <a:p>
            <a:pPr algn="ctr">
              <a:lnSpc>
                <a:spcPts val="16107"/>
              </a:lnSpc>
            </a:pPr>
            <a:r>
              <a:rPr lang="en-US" sz="11505">
                <a:solidFill>
                  <a:srgbClr val="545454"/>
                </a:solidFill>
                <a:latin typeface="Kingred Modern"/>
                <a:ea typeface="Kingred Modern"/>
                <a:cs typeface="Kingred Modern"/>
                <a:sym typeface="Kingred Modern"/>
              </a:rPr>
              <a:t>RETAIL SALES ANALYSIS</a:t>
            </a:r>
          </a:p>
        </p:txBody>
      </p:sp>
      <p:sp>
        <p:nvSpPr>
          <p:cNvPr name="TextBox 6" id="6"/>
          <p:cNvSpPr txBox="true"/>
          <p:nvPr/>
        </p:nvSpPr>
        <p:spPr>
          <a:xfrm rot="0">
            <a:off x="7644413" y="7160438"/>
            <a:ext cx="2345085" cy="906145"/>
          </a:xfrm>
          <a:prstGeom prst="rect">
            <a:avLst/>
          </a:prstGeom>
        </p:spPr>
        <p:txBody>
          <a:bodyPr anchor="t" rtlCol="false" tIns="0" lIns="0" bIns="0" rIns="0">
            <a:spAutoFit/>
          </a:bodyPr>
          <a:lstStyle/>
          <a:p>
            <a:pPr algn="ctr">
              <a:lnSpc>
                <a:spcPts val="7279"/>
              </a:lnSpc>
            </a:pPr>
            <a:r>
              <a:rPr lang="en-US" sz="5199">
                <a:solidFill>
                  <a:srgbClr val="545454"/>
                </a:solidFill>
                <a:latin typeface="Kingred Modern"/>
                <a:ea typeface="Kingred Modern"/>
                <a:cs typeface="Kingred Modern"/>
                <a:sym typeface="Kingred Modern"/>
              </a:rPr>
              <a:t>in excel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750947" y="-30861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535163" y="508757"/>
          <a:ext cx="12756027" cy="1914684"/>
        </p:xfrm>
        <a:graphic>
          <a:graphicData uri="http://schemas.openxmlformats.org/drawingml/2006/table">
            <a:tbl>
              <a:tblPr/>
              <a:tblGrid>
                <a:gridCol w="877352"/>
                <a:gridCol w="877352"/>
                <a:gridCol w="877352"/>
                <a:gridCol w="877352"/>
                <a:gridCol w="877352"/>
                <a:gridCol w="877352"/>
                <a:gridCol w="877352"/>
                <a:gridCol w="6614567"/>
              </a:tblGrid>
              <a:tr h="1914684">
                <a:tc gridSpan="8">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444343"/>
                          </a:solidFill>
                          <a:latin typeface="Antic Bold"/>
                          <a:ea typeface="Antic Bold"/>
                          <a:cs typeface="Antic Bold"/>
                          <a:sym typeface="Antic Bold"/>
                        </a:rPr>
                        <a:t>What are the relationships between age, spending, and product</a:t>
                      </a:r>
                      <a:endParaRPr lang="en-US" sz="1100"/>
                    </a:p>
                    <a:p>
                      <a:pPr algn="l">
                        <a:lnSpc>
                          <a:spcPts val="5039"/>
                        </a:lnSpc>
                      </a:pPr>
                      <a:r>
                        <a:rPr lang="en-US" sz="3599">
                          <a:solidFill>
                            <a:srgbClr val="444343"/>
                          </a:solidFill>
                          <a:latin typeface="Antic Bold"/>
                          <a:ea typeface="Antic Bold"/>
                          <a:cs typeface="Antic Bold"/>
                          <a:sym typeface="Antic Bold"/>
                        </a:rPr>
                        <a:t>  preferences?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5384399" y="4188086"/>
            <a:ext cx="12641666" cy="5818771"/>
          </a:xfrm>
          <a:custGeom>
            <a:avLst/>
            <a:gdLst/>
            <a:ahLst/>
            <a:cxnLst/>
            <a:rect r="r" b="b" t="t" l="l"/>
            <a:pathLst>
              <a:path h="5818771" w="12641666">
                <a:moveTo>
                  <a:pt x="0" y="0"/>
                </a:moveTo>
                <a:lnTo>
                  <a:pt x="12641665" y="0"/>
                </a:lnTo>
                <a:lnTo>
                  <a:pt x="12641665" y="5818771"/>
                </a:lnTo>
                <a:lnTo>
                  <a:pt x="0" y="5818771"/>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26738" y="6830032"/>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483366" y="-3810029"/>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3"/>
            <a:stretch>
              <a:fillRect l="0" t="0" r="0" b="0"/>
            </a:stretch>
          </a:blipFill>
        </p:spPr>
      </p:sp>
      <p:sp>
        <p:nvSpPr>
          <p:cNvPr name="TextBox 5" id="5"/>
          <p:cNvSpPr txBox="true"/>
          <p:nvPr/>
        </p:nvSpPr>
        <p:spPr>
          <a:xfrm rot="0">
            <a:off x="1318196" y="914400"/>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
        <p:nvSpPr>
          <p:cNvPr name="TextBox 6" id="6"/>
          <p:cNvSpPr txBox="true"/>
          <p:nvPr/>
        </p:nvSpPr>
        <p:spPr>
          <a:xfrm rot="0">
            <a:off x="456724" y="3574941"/>
            <a:ext cx="17301759" cy="3565519"/>
          </a:xfrm>
          <a:prstGeom prst="rect">
            <a:avLst/>
          </a:prstGeom>
        </p:spPr>
        <p:txBody>
          <a:bodyPr anchor="t" rtlCol="false" tIns="0" lIns="0" bIns="0" rIns="0">
            <a:spAutoFit/>
          </a:bodyPr>
          <a:lstStyle/>
          <a:p>
            <a:pPr algn="ctr" marL="735431" indent="-367716" lvl="1">
              <a:lnSpc>
                <a:spcPts val="4768"/>
              </a:lnSpc>
              <a:buFont typeface="Arial"/>
              <a:buChar char="•"/>
            </a:pPr>
            <a:r>
              <a:rPr lang="en-US" sz="3406">
                <a:solidFill>
                  <a:srgbClr val="545454"/>
                </a:solidFill>
                <a:latin typeface="Antic Bold"/>
                <a:ea typeface="Antic Bold"/>
                <a:cs typeface="Antic Bold"/>
                <a:sym typeface="Antic Bold"/>
              </a:rPr>
              <a:t> CUSTOMERS AGED 20-22 AND 40-42 SHOW SIGNIFICANT PURCHASING ACTIVITY IN BOTH THE CLOTHING AND BEAUTY CATEGORIES.</a:t>
            </a:r>
          </a:p>
          <a:p>
            <a:pPr algn="ctr" marL="735431" indent="-367716" lvl="1">
              <a:lnSpc>
                <a:spcPts val="4768"/>
              </a:lnSpc>
              <a:buFont typeface="Arial"/>
              <a:buChar char="•"/>
            </a:pPr>
            <a:r>
              <a:rPr lang="en-US" sz="3406">
                <a:solidFill>
                  <a:srgbClr val="545454"/>
                </a:solidFill>
                <a:latin typeface="Antic Bold"/>
                <a:ea typeface="Antic Bold"/>
                <a:cs typeface="Antic Bold"/>
                <a:sym typeface="Antic Bold"/>
              </a:rPr>
              <a:t> CUSTOMERS AGED 50 AND ABOVE SHOW MINIMAL OR NO PURCHASES IN THE CLOTHING AND BEAUTY CATEGORIES.</a:t>
            </a:r>
          </a:p>
          <a:p>
            <a:pPr algn="ctr" marL="735431" indent="-367716" lvl="1">
              <a:lnSpc>
                <a:spcPts val="4768"/>
              </a:lnSpc>
              <a:buFont typeface="Arial"/>
              <a:buChar char="•"/>
            </a:pPr>
            <a:r>
              <a:rPr lang="en-US" sz="3406">
                <a:solidFill>
                  <a:srgbClr val="545454"/>
                </a:solidFill>
                <a:latin typeface="Antic Bold"/>
                <a:ea typeface="Antic Bold"/>
                <a:cs typeface="Antic Bold"/>
                <a:sym typeface="Antic Bold"/>
              </a:rPr>
              <a:t>BOTH THE 18-20 AGE GROUP AND CUSTOMERS AGED 55-60 ARE ACTIVELY PURCHASING ELECTRONICS.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3334328"/>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599780" y="393965"/>
          <a:ext cx="10020748" cy="2093072"/>
        </p:xfrm>
        <a:graphic>
          <a:graphicData uri="http://schemas.openxmlformats.org/drawingml/2006/table">
            <a:tbl>
              <a:tblPr/>
              <a:tblGrid>
                <a:gridCol w="770687"/>
                <a:gridCol w="770687"/>
                <a:gridCol w="770687"/>
                <a:gridCol w="770687"/>
                <a:gridCol w="770687"/>
                <a:gridCol w="770687"/>
                <a:gridCol w="5396626"/>
              </a:tblGrid>
              <a:tr h="1055070">
                <a:tc gridSpan="7">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How do customers adapt their shopping habits during seasonal trends?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8340589" y="3519309"/>
            <a:ext cx="9391376" cy="6275895"/>
          </a:xfrm>
          <a:custGeom>
            <a:avLst/>
            <a:gdLst/>
            <a:ahLst/>
            <a:cxnLst/>
            <a:rect r="r" b="b" t="t" l="l"/>
            <a:pathLst>
              <a:path h="6275895" w="9391376">
                <a:moveTo>
                  <a:pt x="0" y="0"/>
                </a:moveTo>
                <a:lnTo>
                  <a:pt x="9391376" y="0"/>
                </a:lnTo>
                <a:lnTo>
                  <a:pt x="9391376" y="6275895"/>
                </a:lnTo>
                <a:lnTo>
                  <a:pt x="0" y="6275895"/>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41148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456724" y="3574941"/>
            <a:ext cx="17374553" cy="2749659"/>
          </a:xfrm>
          <a:prstGeom prst="rect">
            <a:avLst/>
          </a:prstGeom>
        </p:spPr>
        <p:txBody>
          <a:bodyPr anchor="t" rtlCol="false" tIns="0" lIns="0" bIns="0" rIns="0">
            <a:spAutoFit/>
          </a:bodyPr>
          <a:lstStyle/>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 MAY EXHIBITS THE HIGHEST PEAK IN PURCHASING ACTIVITY.</a:t>
            </a:r>
          </a:p>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 SEPTEMBER SHOWS A SIGNIFICANT DECLINE IN PURCHASING ACTIVITY.</a:t>
            </a:r>
          </a:p>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JANUARY 2024 ALSO EXPERIENCED A NOTABLE DECLINE IN PURCHASING COMPARED TO JANUARY 2023.</a:t>
            </a:r>
          </a:p>
          <a:p>
            <a:pPr algn="ctr">
              <a:lnSpc>
                <a:spcPts val="4368"/>
              </a:lnSpc>
            </a:pPr>
          </a:p>
        </p:txBody>
      </p:sp>
      <p:sp>
        <p:nvSpPr>
          <p:cNvPr name="TextBox 6" id="6"/>
          <p:cNvSpPr txBox="true"/>
          <p:nvPr/>
        </p:nvSpPr>
        <p:spPr>
          <a:xfrm rot="0">
            <a:off x="1318196" y="914400"/>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334709" y="-41148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342885" y="1028700"/>
          <a:ext cx="13410116" cy="1766027"/>
        </p:xfrm>
        <a:graphic>
          <a:graphicData uri="http://schemas.openxmlformats.org/drawingml/2006/table">
            <a:tbl>
              <a:tblPr/>
              <a:tblGrid>
                <a:gridCol w="1490013"/>
                <a:gridCol w="1490013"/>
                <a:gridCol w="1490013"/>
                <a:gridCol w="1490013"/>
                <a:gridCol w="1490013"/>
                <a:gridCol w="1490013"/>
                <a:gridCol w="1490013"/>
                <a:gridCol w="1490013"/>
                <a:gridCol w="1490013"/>
              </a:tblGrid>
              <a:tr h="748539">
                <a:tc gridSpan="9">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Are there distinct purchasing behaviors based on the number of</a:t>
                      </a:r>
                      <a:endParaRPr lang="en-US" sz="1100"/>
                    </a:p>
                    <a:p>
                      <a:pPr algn="l">
                        <a:lnSpc>
                          <a:spcPts val="5039"/>
                        </a:lnSpc>
                      </a:pPr>
                      <a:r>
                        <a:rPr lang="en-US" sz="3599">
                          <a:solidFill>
                            <a:srgbClr val="545454"/>
                          </a:solidFill>
                          <a:latin typeface="Antic Bold"/>
                          <a:ea typeface="Antic Bold"/>
                          <a:cs typeface="Antic Bold"/>
                          <a:sym typeface="Antic Bold"/>
                        </a:rPr>
                        <a:t>  items bought per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8230183" y="4114800"/>
            <a:ext cx="9379643" cy="5637764"/>
          </a:xfrm>
          <a:custGeom>
            <a:avLst/>
            <a:gdLst/>
            <a:ahLst/>
            <a:cxnLst/>
            <a:rect r="r" b="b" t="t" l="l"/>
            <a:pathLst>
              <a:path h="5637764" w="9379643">
                <a:moveTo>
                  <a:pt x="0" y="0"/>
                </a:moveTo>
                <a:lnTo>
                  <a:pt x="9379643" y="0"/>
                </a:lnTo>
                <a:lnTo>
                  <a:pt x="9379643" y="5637764"/>
                </a:lnTo>
                <a:lnTo>
                  <a:pt x="0" y="5637764"/>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632022" y="-3691104"/>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1318196" y="914400"/>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
        <p:nvSpPr>
          <p:cNvPr name="TextBox 6" id="6"/>
          <p:cNvSpPr txBox="true"/>
          <p:nvPr/>
        </p:nvSpPr>
        <p:spPr>
          <a:xfrm rot="0">
            <a:off x="456724" y="3574941"/>
            <a:ext cx="17374553" cy="1644759"/>
          </a:xfrm>
          <a:prstGeom prst="rect">
            <a:avLst/>
          </a:prstGeom>
        </p:spPr>
        <p:txBody>
          <a:bodyPr anchor="t" rtlCol="false" tIns="0" lIns="0" bIns="0" rIns="0">
            <a:spAutoFit/>
          </a:bodyPr>
          <a:lstStyle/>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 AS THE QUANTITY OF ITEMS PURCHASED IN A TRANSACTION INCREASES, THE TOTAL SALES VALUE TENDS TO RISE. THIS IS DUE TO THE STRAIGHTFORWARD RELATIONSHIP BETWEEN QUANTITY AND TOTAL AMOUNT SPENT.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315842" y="-331205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461811" y="544529"/>
          <a:ext cx="11380144" cy="2342134"/>
        </p:xfrm>
        <a:graphic>
          <a:graphicData uri="http://schemas.openxmlformats.org/drawingml/2006/table">
            <a:tbl>
              <a:tblPr/>
              <a:tblGrid>
                <a:gridCol w="677718"/>
                <a:gridCol w="677718"/>
                <a:gridCol w="677718"/>
                <a:gridCol w="677718"/>
                <a:gridCol w="677718"/>
                <a:gridCol w="677718"/>
                <a:gridCol w="677718"/>
                <a:gridCol w="677718"/>
                <a:gridCol w="5958396"/>
              </a:tblGrid>
              <a:tr h="2342134">
                <a:tc gridSpan="9">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39"/>
                        </a:lnSpc>
                        <a:defRPr/>
                      </a:pPr>
                      <a:r>
                        <a:rPr lang="en-US" sz="3599">
                          <a:solidFill>
                            <a:srgbClr val="545454"/>
                          </a:solidFill>
                          <a:latin typeface="Antic Bold"/>
                          <a:ea typeface="Antic Bold"/>
                          <a:cs typeface="Antic Bold"/>
                          <a:sym typeface="Antic Bold"/>
                        </a:rPr>
                        <a:t>What insights can be gleaned from the distribution of product prices within each 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7480238" y="3574466"/>
            <a:ext cx="10218652" cy="6142062"/>
          </a:xfrm>
          <a:custGeom>
            <a:avLst/>
            <a:gdLst/>
            <a:ahLst/>
            <a:cxnLst/>
            <a:rect r="r" b="b" t="t" l="l"/>
            <a:pathLst>
              <a:path h="6142062" w="10218652">
                <a:moveTo>
                  <a:pt x="0" y="0"/>
                </a:moveTo>
                <a:lnTo>
                  <a:pt x="10218652" y="0"/>
                </a:lnTo>
                <a:lnTo>
                  <a:pt x="10218652" y="6142063"/>
                </a:lnTo>
                <a:lnTo>
                  <a:pt x="0" y="6142063"/>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30861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807899" y="3112828"/>
            <a:ext cx="15145529" cy="3994668"/>
          </a:xfrm>
          <a:prstGeom prst="rect">
            <a:avLst/>
          </a:prstGeom>
        </p:spPr>
        <p:txBody>
          <a:bodyPr anchor="t" rtlCol="false" tIns="0" lIns="0" bIns="0" rIns="0">
            <a:spAutoFit/>
          </a:bodyPr>
          <a:lstStyle/>
          <a:p>
            <a:pPr algn="ctr">
              <a:lnSpc>
                <a:spcPts val="4534"/>
              </a:lnSpc>
              <a:spcBef>
                <a:spcPct val="0"/>
              </a:spcBef>
            </a:pPr>
            <a:r>
              <a:rPr lang="en-US" sz="3238">
                <a:solidFill>
                  <a:srgbClr val="444343"/>
                </a:solidFill>
                <a:latin typeface="Antic Bold"/>
                <a:ea typeface="Antic Bold"/>
                <a:cs typeface="Antic Bold"/>
                <a:sym typeface="Antic Bold"/>
              </a:rPr>
              <a:t>BEAUTY CATEGORY</a:t>
            </a:r>
          </a:p>
          <a:p>
            <a:pPr algn="ctr" marL="699223" indent="-349612" lvl="1">
              <a:lnSpc>
                <a:spcPts val="4534"/>
              </a:lnSpc>
              <a:buFont typeface="Arial"/>
              <a:buChar char="•"/>
            </a:pPr>
            <a:r>
              <a:rPr lang="en-US" sz="3238">
                <a:solidFill>
                  <a:srgbClr val="444343"/>
                </a:solidFill>
                <a:latin typeface="Antic Bold"/>
                <a:ea typeface="Antic Bold"/>
                <a:cs typeface="Antic Bold"/>
                <a:sym typeface="Antic Bold"/>
              </a:rPr>
              <a:t>PRICE RANGE: THE PRICES FOR BEAUTY PRODUCTS RANGE FROM $25 TO $500.</a:t>
            </a:r>
          </a:p>
          <a:p>
            <a:pPr algn="ctr">
              <a:lnSpc>
                <a:spcPts val="4534"/>
              </a:lnSpc>
            </a:pPr>
            <a:r>
              <a:rPr lang="en-US" sz="3238">
                <a:solidFill>
                  <a:srgbClr val="444343"/>
                </a:solidFill>
                <a:latin typeface="Antic Bold"/>
                <a:ea typeface="Antic Bold"/>
                <a:cs typeface="Antic Bold"/>
                <a:sym typeface="Antic Bold"/>
              </a:rPr>
              <a:t>CLOTHING CATEGORY</a:t>
            </a:r>
          </a:p>
          <a:p>
            <a:pPr algn="ctr" marL="699223" indent="-349612" lvl="1">
              <a:lnSpc>
                <a:spcPts val="4534"/>
              </a:lnSpc>
              <a:buFont typeface="Arial"/>
              <a:buChar char="•"/>
            </a:pPr>
            <a:r>
              <a:rPr lang="en-US" sz="3238">
                <a:solidFill>
                  <a:srgbClr val="444343"/>
                </a:solidFill>
                <a:latin typeface="Antic Bold"/>
                <a:ea typeface="Antic Bold"/>
                <a:cs typeface="Antic Bold"/>
                <a:sym typeface="Antic Bold"/>
              </a:rPr>
              <a:t>PRICE RANGE: CLOTHING PRICES VARY FROM $25 TO $500.</a:t>
            </a:r>
          </a:p>
          <a:p>
            <a:pPr algn="ctr">
              <a:lnSpc>
                <a:spcPts val="4534"/>
              </a:lnSpc>
            </a:pPr>
            <a:r>
              <a:rPr lang="en-US" sz="3238">
                <a:solidFill>
                  <a:srgbClr val="444343"/>
                </a:solidFill>
                <a:latin typeface="Antic Bold"/>
                <a:ea typeface="Antic Bold"/>
                <a:cs typeface="Antic Bold"/>
                <a:sym typeface="Antic Bold"/>
              </a:rPr>
              <a:t>ELECTRONICS CATEGORY</a:t>
            </a:r>
          </a:p>
          <a:p>
            <a:pPr algn="ctr" marL="699223" indent="-349612" lvl="1">
              <a:lnSpc>
                <a:spcPts val="4534"/>
              </a:lnSpc>
              <a:buFont typeface="Arial"/>
              <a:buChar char="•"/>
            </a:pPr>
            <a:r>
              <a:rPr lang="en-US" sz="3238">
                <a:solidFill>
                  <a:srgbClr val="444343"/>
                </a:solidFill>
                <a:latin typeface="Antic Bold"/>
                <a:ea typeface="Antic Bold"/>
                <a:cs typeface="Antic Bold"/>
                <a:sym typeface="Antic Bold"/>
              </a:rPr>
              <a:t>PRICE RANGE: PRICES FOR ELECTRONICS SPAN FROM $25 TO $500.</a:t>
            </a:r>
          </a:p>
          <a:p>
            <a:pPr algn="ctr">
              <a:lnSpc>
                <a:spcPts val="4534"/>
              </a:lnSpc>
            </a:pPr>
          </a:p>
        </p:txBody>
      </p:sp>
      <p:sp>
        <p:nvSpPr>
          <p:cNvPr name="TextBox 6" id="6"/>
          <p:cNvSpPr txBox="true"/>
          <p:nvPr/>
        </p:nvSpPr>
        <p:spPr>
          <a:xfrm rot="0">
            <a:off x="1318196" y="914400"/>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7336" y="205569"/>
            <a:ext cx="18280664" cy="9381679"/>
          </a:xfrm>
          <a:prstGeom prst="rect">
            <a:avLst/>
          </a:prstGeom>
        </p:spPr>
        <p:txBody>
          <a:bodyPr anchor="t" rtlCol="false" tIns="0" lIns="0" bIns="0" rIns="0">
            <a:spAutoFit/>
          </a:bodyPr>
          <a:lstStyle/>
          <a:p>
            <a:pPr algn="ctr">
              <a:lnSpc>
                <a:spcPts val="9019"/>
              </a:lnSpc>
              <a:spcBef>
                <a:spcPct val="0"/>
              </a:spcBef>
            </a:pPr>
            <a:r>
              <a:rPr lang="en-US" sz="6442">
                <a:solidFill>
                  <a:srgbClr val="444343"/>
                </a:solidFill>
                <a:latin typeface="Kingred Modern"/>
                <a:ea typeface="Kingred Modern"/>
                <a:cs typeface="Kingred Modern"/>
                <a:sym typeface="Kingred Modern"/>
              </a:rPr>
              <a:t>RECOMM</a:t>
            </a:r>
            <a:r>
              <a:rPr lang="en-US" sz="6442">
                <a:solidFill>
                  <a:srgbClr val="444343"/>
                </a:solidFill>
                <a:latin typeface="Kingred Modern"/>
                <a:ea typeface="Kingred Modern"/>
                <a:cs typeface="Kingred Modern"/>
                <a:sym typeface="Kingred Modern"/>
              </a:rPr>
              <a:t>ENDATIONS</a:t>
            </a:r>
          </a:p>
          <a:p>
            <a:pPr algn="ctr">
              <a:lnSpc>
                <a:spcPts val="9019"/>
              </a:lnSpc>
              <a:spcBef>
                <a:spcPct val="0"/>
              </a:spcBef>
            </a:pPr>
          </a:p>
          <a:p>
            <a:pPr algn="ctr" marL="721669" indent="-360834" lvl="1">
              <a:lnSpc>
                <a:spcPts val="4679"/>
              </a:lnSpc>
              <a:buFont typeface="Arial"/>
              <a:buChar char="•"/>
            </a:pPr>
            <a:r>
              <a:rPr lang="en-US" sz="3342" u="sng">
                <a:solidFill>
                  <a:srgbClr val="444343"/>
                </a:solidFill>
                <a:latin typeface="Antic Bold"/>
                <a:ea typeface="Antic Bold"/>
                <a:cs typeface="Antic Bold"/>
                <a:sym typeface="Antic Bold"/>
              </a:rPr>
              <a:t>TARGETED MARKETING:</a:t>
            </a:r>
            <a:r>
              <a:rPr lang="en-US" sz="3342">
                <a:solidFill>
                  <a:srgbClr val="444343"/>
                </a:solidFill>
                <a:latin typeface="Antic Bold"/>
                <a:ea typeface="Antic Bold"/>
                <a:cs typeface="Antic Bold"/>
                <a:sym typeface="Antic Bold"/>
              </a:rPr>
              <a:t> FOCUS PROMOTIONS ON KEY DEMOGRAPHICS, SUCH AS WOMEN IN THE 20-22 AND 40-42 AGE BRACKETS FOR CLOTHING AND BEAUTY, AND BOTH YOUNGER AND OLDER ADULTS FOR ELECTRONICS.</a:t>
            </a:r>
          </a:p>
          <a:p>
            <a:pPr algn="l" marL="721669" indent="-360834" lvl="1">
              <a:lnSpc>
                <a:spcPts val="4679"/>
              </a:lnSpc>
              <a:buFont typeface="Arial"/>
              <a:buChar char="•"/>
            </a:pPr>
            <a:r>
              <a:rPr lang="en-US" sz="3342" u="sng">
                <a:solidFill>
                  <a:srgbClr val="444343"/>
                </a:solidFill>
                <a:latin typeface="Antic Bold"/>
                <a:ea typeface="Antic Bold"/>
                <a:cs typeface="Antic Bold"/>
                <a:sym typeface="Antic Bold"/>
              </a:rPr>
              <a:t>SEASONAL PROMOTIONS: </a:t>
            </a:r>
            <a:r>
              <a:rPr lang="en-US" sz="3342">
                <a:solidFill>
                  <a:srgbClr val="444343"/>
                </a:solidFill>
                <a:latin typeface="Antic Bold"/>
                <a:ea typeface="Antic Bold"/>
                <a:cs typeface="Antic Bold"/>
                <a:sym typeface="Antic Bold"/>
              </a:rPr>
              <a:t>DEVELOP TARGETED CAMPAIGNS TO CAPITALIZE ON PEAK PURCHASING PERIODS AND ADDRESS DECLINES DURING SLOWER MONTHS.</a:t>
            </a:r>
          </a:p>
          <a:p>
            <a:pPr algn="l" marL="721669" indent="-360834" lvl="1">
              <a:lnSpc>
                <a:spcPts val="4679"/>
              </a:lnSpc>
              <a:buFont typeface="Arial"/>
              <a:buChar char="•"/>
            </a:pPr>
            <a:r>
              <a:rPr lang="en-US" sz="3342" u="sng">
                <a:solidFill>
                  <a:srgbClr val="444343"/>
                </a:solidFill>
                <a:latin typeface="Antic Bold"/>
                <a:ea typeface="Antic Bold"/>
                <a:cs typeface="Antic Bold"/>
                <a:sym typeface="Antic Bold"/>
              </a:rPr>
              <a:t>BULK BUYING INCENTIVES:</a:t>
            </a:r>
            <a:r>
              <a:rPr lang="en-US" sz="3342">
                <a:solidFill>
                  <a:srgbClr val="444343"/>
                </a:solidFill>
                <a:latin typeface="Antic Bold"/>
                <a:ea typeface="Antic Bold"/>
                <a:cs typeface="Antic Bold"/>
                <a:sym typeface="Antic Bold"/>
              </a:rPr>
              <a:t> IMPLEMENT STRATEGIES TO ENCOURAGE LARGER PURCHASES, SUCH AS VOLUME DISCOUNTS OR BUNDLED OFFERS.</a:t>
            </a:r>
          </a:p>
          <a:p>
            <a:pPr algn="ctr" marL="721669" indent="-360834" lvl="1">
              <a:lnSpc>
                <a:spcPts val="4679"/>
              </a:lnSpc>
              <a:buFont typeface="Arial"/>
              <a:buChar char="•"/>
            </a:pPr>
            <a:r>
              <a:rPr lang="en-US" sz="3342" u="sng">
                <a:solidFill>
                  <a:srgbClr val="444343"/>
                </a:solidFill>
                <a:latin typeface="Antic Bold"/>
                <a:ea typeface="Antic Bold"/>
                <a:cs typeface="Antic Bold"/>
                <a:sym typeface="Antic Bold"/>
              </a:rPr>
              <a:t>INVENTORY MANAGEMENT: </a:t>
            </a:r>
            <a:r>
              <a:rPr lang="en-US" sz="3342">
                <a:solidFill>
                  <a:srgbClr val="444343"/>
                </a:solidFill>
                <a:latin typeface="Antic Bold"/>
                <a:ea typeface="Antic Bold"/>
                <a:cs typeface="Antic Bold"/>
                <a:sym typeface="Antic Bold"/>
              </a:rPr>
              <a:t>OPTIMIZE INVENTORY LEVELS TO MATCH PURCHASING TRENDS AND AVOID STOCKOUTS OR OVERSTOCK SITUATIONS.</a:t>
            </a:r>
          </a:p>
          <a:p>
            <a:pPr algn="l" marL="721669" indent="-360834" lvl="1">
              <a:lnSpc>
                <a:spcPts val="4679"/>
              </a:lnSpc>
              <a:buFont typeface="Arial"/>
              <a:buChar char="•"/>
            </a:pPr>
            <a:r>
              <a:rPr lang="en-US" sz="3342" u="sng">
                <a:solidFill>
                  <a:srgbClr val="444343"/>
                </a:solidFill>
                <a:latin typeface="Antic Bold"/>
                <a:ea typeface="Antic Bold"/>
                <a:cs typeface="Antic Bold"/>
                <a:sym typeface="Antic Bold"/>
              </a:rPr>
              <a:t>PRICE STRATEGY ADJUSTMENTS:</a:t>
            </a:r>
            <a:r>
              <a:rPr lang="en-US" sz="3342">
                <a:solidFill>
                  <a:srgbClr val="444343"/>
                </a:solidFill>
                <a:latin typeface="Antic Bold"/>
                <a:ea typeface="Antic Bold"/>
                <a:cs typeface="Antic Bold"/>
                <a:sym typeface="Antic Bold"/>
              </a:rPr>
              <a:t> MAINTAIN CONSISTENT PRICING IN BEAUTY FOR AFFORDABILITY, OFFER A WIDE RANGE IN CLOTHING TO SUIT VARIOUS BUDGETS, AND ENSURE ELECTRONICS PRICING REFLECTS THE DIVERSE PRODUCT LINE.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3">
              <a:alphaModFix amt="58000"/>
            </a:blip>
            <a:stretch>
              <a:fillRect l="0" t="0" r="0" b="0"/>
            </a:stretch>
          </a:blipFill>
        </p:spPr>
      </p:sp>
      <p:sp>
        <p:nvSpPr>
          <p:cNvPr name="Freeform 4" id="4"/>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4"/>
            <a:stretch>
              <a:fillRect l="0" t="0" r="0" b="0"/>
            </a:stretch>
          </a:blipFill>
        </p:spPr>
      </p:sp>
      <p:sp>
        <p:nvSpPr>
          <p:cNvPr name="Freeform 5" id="5"/>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4"/>
            <a:stretch>
              <a:fillRect l="0" t="0" r="0" b="0"/>
            </a:stretch>
          </a:blipFill>
        </p:spPr>
      </p:sp>
      <p:sp>
        <p:nvSpPr>
          <p:cNvPr name="Freeform 6" id="6"/>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5">
              <a:alphaModFix amt="65999"/>
            </a:blip>
            <a:stretch>
              <a:fillRect l="0" t="0" r="0" b="0"/>
            </a:stretch>
          </a:blipFill>
        </p:spPr>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5">
              <a:alphaModFix amt="65999"/>
            </a:blip>
            <a:stretch>
              <a:fillRect l="0" t="0" r="0" b="0"/>
            </a:stretch>
          </a:blipFill>
        </p:spPr>
      </p:sp>
      <p:sp>
        <p:nvSpPr>
          <p:cNvPr name="TextBox 8" id="8"/>
          <p:cNvSpPr txBox="true"/>
          <p:nvPr/>
        </p:nvSpPr>
        <p:spPr>
          <a:xfrm rot="0">
            <a:off x="4273838" y="2910227"/>
            <a:ext cx="9843095" cy="5299796"/>
          </a:xfrm>
          <a:prstGeom prst="rect">
            <a:avLst/>
          </a:prstGeom>
        </p:spPr>
        <p:txBody>
          <a:bodyPr anchor="t" rtlCol="false" tIns="0" lIns="0" bIns="0" rIns="0">
            <a:spAutoFit/>
          </a:bodyPr>
          <a:lstStyle/>
          <a:p>
            <a:pPr algn="ctr">
              <a:lnSpc>
                <a:spcPts val="21180"/>
              </a:lnSpc>
            </a:pPr>
            <a:r>
              <a:rPr lang="en-US" sz="16168" spc="291">
                <a:solidFill>
                  <a:srgbClr val="444343"/>
                </a:solidFill>
                <a:latin typeface="Kingred Modern"/>
                <a:ea typeface="Kingred Modern"/>
                <a:cs typeface="Kingred Modern"/>
                <a:sym typeface="Kingred Modern"/>
              </a:rPr>
              <a:t>THANK YOU</a:t>
            </a:r>
          </a:p>
        </p:txBody>
      </p:sp>
      <p:sp>
        <p:nvSpPr>
          <p:cNvPr name="Freeform 9" id="9"/>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6"/>
            <a:stretch>
              <a:fillRect l="0" t="0" r="0" b="0"/>
            </a:stretch>
          </a:blipFill>
        </p:spPr>
      </p:sp>
      <p:sp>
        <p:nvSpPr>
          <p:cNvPr name="Freeform 10" id="10"/>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6"/>
            <a:stretch>
              <a:fillRect l="0" t="0" r="0" b="0"/>
            </a:stretch>
          </a:blipFill>
        </p:spPr>
      </p:sp>
      <p:sp>
        <p:nvSpPr>
          <p:cNvPr name="Freeform 11" id="11"/>
          <p:cNvSpPr/>
          <p:nvPr/>
        </p:nvSpPr>
        <p:spPr>
          <a:xfrm flipH="false" flipV="false" rot="-10800000">
            <a:off x="-2688807" y="5389670"/>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7">
              <a:alphaModFix amt="65999"/>
            </a:blip>
            <a:stretch>
              <a:fillRect l="0" t="0" r="0" b="0"/>
            </a:stretch>
          </a:blipFill>
        </p:spPr>
      </p:sp>
      <p:sp>
        <p:nvSpPr>
          <p:cNvPr name="Freeform 12" id="12"/>
          <p:cNvSpPr/>
          <p:nvPr/>
        </p:nvSpPr>
        <p:spPr>
          <a:xfrm flipH="false" flipV="false" rot="0">
            <a:off x="12029957" y="-3086100"/>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7">
              <a:alphaModFix amt="65999"/>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785897" y="-256131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1597999" y="-72956"/>
            <a:ext cx="12951349" cy="1974712"/>
          </a:xfrm>
          <a:prstGeom prst="rect">
            <a:avLst/>
          </a:prstGeom>
        </p:spPr>
        <p:txBody>
          <a:bodyPr anchor="t" rtlCol="false" tIns="0" lIns="0" bIns="0" rIns="0">
            <a:spAutoFit/>
          </a:bodyPr>
          <a:lstStyle/>
          <a:p>
            <a:pPr algn="ctr">
              <a:lnSpc>
                <a:spcPts val="16107"/>
              </a:lnSpc>
            </a:pPr>
            <a:r>
              <a:rPr lang="en-US" sz="11505">
                <a:solidFill>
                  <a:srgbClr val="545454"/>
                </a:solidFill>
                <a:latin typeface="Kingred Modern"/>
                <a:ea typeface="Kingred Modern"/>
                <a:cs typeface="Kingred Modern"/>
                <a:sym typeface="Kingred Modern"/>
              </a:rPr>
              <a:t>INTRODUCTION</a:t>
            </a:r>
          </a:p>
        </p:txBody>
      </p:sp>
      <p:sp>
        <p:nvSpPr>
          <p:cNvPr name="TextBox 6" id="6"/>
          <p:cNvSpPr txBox="true"/>
          <p:nvPr/>
        </p:nvSpPr>
        <p:spPr>
          <a:xfrm rot="0">
            <a:off x="0" y="3301273"/>
            <a:ext cx="18288000" cy="3702050"/>
          </a:xfrm>
          <a:prstGeom prst="rect">
            <a:avLst/>
          </a:prstGeom>
        </p:spPr>
        <p:txBody>
          <a:bodyPr anchor="t" rtlCol="false" tIns="0" lIns="0" bIns="0" rIns="0">
            <a:spAutoFit/>
          </a:bodyPr>
          <a:lstStyle/>
          <a:p>
            <a:pPr algn="ctr">
              <a:lnSpc>
                <a:spcPts val="4899"/>
              </a:lnSpc>
              <a:spcBef>
                <a:spcPct val="0"/>
              </a:spcBef>
            </a:pPr>
            <a:r>
              <a:rPr lang="en-US" sz="3499">
                <a:solidFill>
                  <a:srgbClr val="545454"/>
                </a:solidFill>
                <a:latin typeface="Antic Bold"/>
                <a:ea typeface="Antic Bold"/>
                <a:cs typeface="Antic Bold"/>
                <a:sym typeface="Antic Bold"/>
              </a:rPr>
              <a:t>THIS DATASET IS A SNAPSHOT OF A FICTIONAL RETAIL LANDSCAPE, CAPTURING ESSENTIAL ATTRIBUTES THAT DRIVE RETAIL OPERATIONS AND CUSTOMER INTERACTIONS. IT INCLUDES KEY DETAILS SUCH AS TRANSACTION ID, DATE, CUSTOMER ID, GENDER, AGE, PRODUCT CATEGORY, QUANTITY, PRICE PER UNIT, AND TOTAL AMOUNT. THESE ATTRIBUTES ENABLE A MULTIFACETED EXPLORATION OF SALES TRENDS, DEMOGRAPHIC INFLUENCES, AND PURCHASING BEHAVIORS.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31593" y="236776"/>
            <a:ext cx="10642196" cy="9458252"/>
          </a:xfrm>
          <a:custGeom>
            <a:avLst/>
            <a:gdLst/>
            <a:ahLst/>
            <a:cxnLst/>
            <a:rect r="r" b="b" t="t" l="l"/>
            <a:pathLst>
              <a:path h="9458252" w="10642196">
                <a:moveTo>
                  <a:pt x="0" y="0"/>
                </a:moveTo>
                <a:lnTo>
                  <a:pt x="10642196" y="0"/>
                </a:lnTo>
                <a:lnTo>
                  <a:pt x="10642196" y="9458252"/>
                </a:lnTo>
                <a:lnTo>
                  <a:pt x="0" y="9458252"/>
                </a:lnTo>
                <a:lnTo>
                  <a:pt x="0" y="0"/>
                </a:lnTo>
                <a:close/>
              </a:path>
            </a:pathLst>
          </a:custGeom>
          <a:blipFill>
            <a:blip r:embed="rId2">
              <a:alphaModFix amt="82000"/>
            </a:blip>
            <a:stretch>
              <a:fillRect l="0" t="0" r="0" b="0"/>
            </a:stretch>
          </a:blipFill>
        </p:spPr>
      </p:sp>
      <p:sp>
        <p:nvSpPr>
          <p:cNvPr name="Freeform 3" id="3"/>
          <p:cNvSpPr/>
          <p:nvPr/>
        </p:nvSpPr>
        <p:spPr>
          <a:xfrm flipH="false" flipV="false" rot="0">
            <a:off x="10654949" y="-234980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4" id="4"/>
          <p:cNvSpPr/>
          <p:nvPr/>
        </p:nvSpPr>
        <p:spPr>
          <a:xfrm flipH="false" flipV="false" rot="-10800000">
            <a:off x="-1757175" y="479504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TextBox 5" id="5"/>
          <p:cNvSpPr txBox="true"/>
          <p:nvPr/>
        </p:nvSpPr>
        <p:spPr>
          <a:xfrm rot="0">
            <a:off x="5397075" y="3646170"/>
            <a:ext cx="7493851" cy="2908935"/>
          </a:xfrm>
          <a:prstGeom prst="rect">
            <a:avLst/>
          </a:prstGeom>
        </p:spPr>
        <p:txBody>
          <a:bodyPr anchor="t" rtlCol="false" tIns="0" lIns="0" bIns="0" rIns="0">
            <a:spAutoFit/>
          </a:bodyPr>
          <a:lstStyle/>
          <a:p>
            <a:pPr algn="ctr">
              <a:lnSpc>
                <a:spcPts val="11520"/>
              </a:lnSpc>
            </a:pPr>
            <a:r>
              <a:rPr lang="en-US" sz="9000">
                <a:solidFill>
                  <a:srgbClr val="000000"/>
                </a:solidFill>
                <a:latin typeface="Twister"/>
                <a:ea typeface="Twister"/>
                <a:cs typeface="Twister"/>
                <a:sym typeface="Twister"/>
              </a:rPr>
              <a:t>Project</a:t>
            </a:r>
          </a:p>
          <a:p>
            <a:pPr algn="ctr">
              <a:lnSpc>
                <a:spcPts val="11520"/>
              </a:lnSpc>
            </a:pPr>
            <a:r>
              <a:rPr lang="en-US" sz="9000">
                <a:solidFill>
                  <a:srgbClr val="000000"/>
                </a:solidFill>
                <a:latin typeface="Twister"/>
                <a:ea typeface="Twister"/>
                <a:cs typeface="Twister"/>
                <a:sym typeface="Twister"/>
              </a:rPr>
              <a:t>Proposal</a:t>
            </a:r>
            <a:r>
              <a:rPr lang="en-US" sz="9000">
                <a:solidFill>
                  <a:srgbClr val="000000"/>
                </a:solidFill>
                <a:latin typeface="Twister"/>
                <a:ea typeface="Twister"/>
                <a:cs typeface="Twister"/>
                <a:sym typeface="Twister"/>
              </a:rPr>
              <a:t> </a:t>
            </a:r>
          </a:p>
        </p:txBody>
      </p:sp>
      <p:sp>
        <p:nvSpPr>
          <p:cNvPr name="TextBox 6" id="6"/>
          <p:cNvSpPr txBox="true"/>
          <p:nvPr/>
        </p:nvSpPr>
        <p:spPr>
          <a:xfrm rot="0">
            <a:off x="4548554" y="7625675"/>
            <a:ext cx="9190891" cy="589914"/>
          </a:xfrm>
          <a:prstGeom prst="rect">
            <a:avLst/>
          </a:prstGeom>
        </p:spPr>
        <p:txBody>
          <a:bodyPr anchor="t" rtlCol="false" tIns="0" lIns="0" bIns="0" rIns="0">
            <a:spAutoFit/>
          </a:bodyPr>
          <a:lstStyle/>
          <a:p>
            <a:pPr algn="ctr">
              <a:lnSpc>
                <a:spcPts val="4760"/>
              </a:lnSpc>
            </a:pPr>
            <a:r>
              <a:rPr lang="en-US" sz="3400">
                <a:solidFill>
                  <a:srgbClr val="000000"/>
                </a:solidFill>
                <a:latin typeface="Questrial"/>
                <a:ea typeface="Questrial"/>
                <a:cs typeface="Questrial"/>
                <a:sym typeface="Questrial"/>
              </a:rPr>
              <a:t>Borcelle Studio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246417" y="6473256"/>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37208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4307198" y="2892760"/>
            <a:ext cx="13776524" cy="7160993"/>
          </a:xfrm>
          <a:custGeom>
            <a:avLst/>
            <a:gdLst/>
            <a:ahLst/>
            <a:cxnLst/>
            <a:rect r="r" b="b" t="t" l="l"/>
            <a:pathLst>
              <a:path h="7160993" w="13776524">
                <a:moveTo>
                  <a:pt x="0" y="0"/>
                </a:moveTo>
                <a:lnTo>
                  <a:pt x="13776523" y="0"/>
                </a:lnTo>
                <a:lnTo>
                  <a:pt x="13776523" y="7160993"/>
                </a:lnTo>
                <a:lnTo>
                  <a:pt x="0" y="7160993"/>
                </a:lnTo>
                <a:lnTo>
                  <a:pt x="0" y="0"/>
                </a:lnTo>
                <a:close/>
              </a:path>
            </a:pathLst>
          </a:custGeom>
          <a:blipFill>
            <a:blip r:embed="rId4"/>
            <a:stretch>
              <a:fillRect l="0" t="0" r="-2373" b="0"/>
            </a:stretch>
          </a:blipFill>
        </p:spPr>
      </p:sp>
      <p:sp>
        <p:nvSpPr>
          <p:cNvPr name="TextBox 6" id="6"/>
          <p:cNvSpPr txBox="true"/>
          <p:nvPr/>
        </p:nvSpPr>
        <p:spPr>
          <a:xfrm rot="0">
            <a:off x="290724" y="313137"/>
            <a:ext cx="5013093" cy="1278726"/>
          </a:xfrm>
          <a:prstGeom prst="rect">
            <a:avLst/>
          </a:prstGeom>
        </p:spPr>
        <p:txBody>
          <a:bodyPr anchor="t" rtlCol="false" tIns="0" lIns="0" bIns="0" rIns="0">
            <a:spAutoFit/>
          </a:bodyPr>
          <a:lstStyle/>
          <a:p>
            <a:pPr algn="ctr">
              <a:lnSpc>
                <a:spcPts val="10369"/>
              </a:lnSpc>
            </a:pPr>
            <a:r>
              <a:rPr lang="en-US" sz="7406">
                <a:solidFill>
                  <a:srgbClr val="545454"/>
                </a:solidFill>
                <a:latin typeface="Kingred Modern"/>
                <a:ea typeface="Kingred Modern"/>
                <a:cs typeface="Kingred Modern"/>
                <a:sym typeface="Kingred Modern"/>
              </a:rPr>
              <a:t>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345573" y="-4315461"/>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551005" y="552999"/>
          <a:ext cx="14478448" cy="2309088"/>
        </p:xfrm>
        <a:graphic>
          <a:graphicData uri="http://schemas.openxmlformats.org/drawingml/2006/table">
            <a:tbl>
              <a:tblPr/>
              <a:tblGrid>
                <a:gridCol w="1393077"/>
                <a:gridCol w="1393077"/>
                <a:gridCol w="1393077"/>
                <a:gridCol w="1393077"/>
                <a:gridCol w="1393077"/>
                <a:gridCol w="1393077"/>
                <a:gridCol w="6119986"/>
              </a:tblGrid>
              <a:tr h="1747930">
                <a:tc gridSpan="7">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180"/>
                        </a:lnSpc>
                        <a:defRPr/>
                      </a:pPr>
                      <a:r>
                        <a:rPr lang="en-US" sz="3700">
                          <a:solidFill>
                            <a:srgbClr val="444343"/>
                          </a:solidFill>
                          <a:latin typeface="Antic Bold"/>
                          <a:ea typeface="Antic Bold"/>
                          <a:cs typeface="Antic Bold"/>
                          <a:sym typeface="Antic Bold"/>
                        </a:rPr>
                        <a:t>How does customer age and gender influence their purchasing behavior?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6293143" y="3565406"/>
            <a:ext cx="10966157" cy="6513232"/>
          </a:xfrm>
          <a:custGeom>
            <a:avLst/>
            <a:gdLst/>
            <a:ahLst/>
            <a:cxnLst/>
            <a:rect r="r" b="b" t="t" l="l"/>
            <a:pathLst>
              <a:path h="6513232" w="10966157">
                <a:moveTo>
                  <a:pt x="0" y="0"/>
                </a:moveTo>
                <a:lnTo>
                  <a:pt x="10966157" y="0"/>
                </a:lnTo>
                <a:lnTo>
                  <a:pt x="10966157" y="6513233"/>
                </a:lnTo>
                <a:lnTo>
                  <a:pt x="0" y="6513233"/>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464498" y="-3780298"/>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1526315" y="1458131"/>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
        <p:nvSpPr>
          <p:cNvPr name="TextBox 6" id="6"/>
          <p:cNvSpPr txBox="true"/>
          <p:nvPr/>
        </p:nvSpPr>
        <p:spPr>
          <a:xfrm rot="0">
            <a:off x="456724" y="3203531"/>
            <a:ext cx="17374553" cy="3813263"/>
          </a:xfrm>
          <a:prstGeom prst="rect">
            <a:avLst/>
          </a:prstGeom>
        </p:spPr>
        <p:txBody>
          <a:bodyPr anchor="t" rtlCol="false" tIns="0" lIns="0" bIns="0" rIns="0">
            <a:spAutoFit/>
          </a:bodyPr>
          <a:lstStyle/>
          <a:p>
            <a:pPr algn="ctr" marL="673757" indent="-336879" lvl="1">
              <a:lnSpc>
                <a:spcPts val="4368"/>
              </a:lnSpc>
              <a:buFont typeface="Arial"/>
              <a:buChar char="•"/>
            </a:pPr>
            <a:r>
              <a:rPr lang="en-US" sz="3120">
                <a:solidFill>
                  <a:srgbClr val="545454"/>
                </a:solidFill>
                <a:latin typeface="Antic"/>
                <a:ea typeface="Antic"/>
                <a:cs typeface="Antic"/>
                <a:sym typeface="Antic"/>
              </a:rPr>
              <a:t> </a:t>
            </a:r>
            <a:r>
              <a:rPr lang="en-US" sz="3120">
                <a:solidFill>
                  <a:srgbClr val="545454"/>
                </a:solidFill>
                <a:latin typeface="Antic Bold"/>
                <a:ea typeface="Antic Bold"/>
                <a:cs typeface="Antic Bold"/>
                <a:sym typeface="Antic Bold"/>
              </a:rPr>
              <a:t>FEMALE CUSTOMERS EXHIBIT A HIGHER FREQUENCY OF PURCHASES COMPARED TO THEIR MALE COUNTERPARTS.</a:t>
            </a:r>
          </a:p>
          <a:p>
            <a:pPr algn="ctr" marL="673757" indent="-336879" lvl="1">
              <a:lnSpc>
                <a:spcPts val="4368"/>
              </a:lnSpc>
              <a:buFont typeface="Arial"/>
              <a:buChar char="•"/>
            </a:pPr>
            <a:r>
              <a:rPr lang="en-US" sz="3120">
                <a:solidFill>
                  <a:srgbClr val="545454"/>
                </a:solidFill>
                <a:latin typeface="Antic Bold"/>
                <a:ea typeface="Antic Bold"/>
                <a:cs typeface="Antic Bold"/>
                <a:sym typeface="Antic Bold"/>
              </a:rPr>
              <a:t>WOMEN AGED 26 DEMONSTRATE A HIGHER PURCHASING FREQUENCY COMPARED TO MEN OF THE SAME AGE.</a:t>
            </a:r>
          </a:p>
          <a:p>
            <a:pPr algn="ctr" marL="673757" indent="-336879" lvl="1">
              <a:lnSpc>
                <a:spcPts val="4368"/>
              </a:lnSpc>
              <a:buFont typeface="Arial"/>
              <a:buChar char="•"/>
            </a:pPr>
            <a:r>
              <a:rPr lang="en-US" sz="3120">
                <a:solidFill>
                  <a:srgbClr val="545454"/>
                </a:solidFill>
                <a:latin typeface="Antic Bold"/>
                <a:ea typeface="Antic Bold"/>
                <a:cs typeface="Antic Bold"/>
                <a:sym typeface="Antic Bold"/>
              </a:rPr>
              <a:t>THE AGE GROUP OF 34-36 ALSO SHOWS A HIGHER PURCHASING FREQUENCY AMONG FEMALES COMPARED TO MALES.</a:t>
            </a:r>
          </a:p>
          <a:p>
            <a:pPr algn="ctr">
              <a:lnSpc>
                <a:spcPts val="436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494230" y="-3542447"/>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491542" y="356776"/>
          <a:ext cx="14924418" cy="2360653"/>
        </p:xfrm>
        <a:graphic>
          <a:graphicData uri="http://schemas.openxmlformats.org/drawingml/2006/table">
            <a:tbl>
              <a:tblPr/>
              <a:tblGrid>
                <a:gridCol w="1468066"/>
                <a:gridCol w="1468066"/>
                <a:gridCol w="1468066"/>
                <a:gridCol w="1468066"/>
                <a:gridCol w="1468066"/>
                <a:gridCol w="1468066"/>
                <a:gridCol w="6116020"/>
              </a:tblGrid>
              <a:tr h="1344898">
                <a:tc gridSpan="7">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880"/>
                        </a:lnSpc>
                        <a:defRPr/>
                      </a:pPr>
                      <a:r>
                        <a:rPr lang="en-US" sz="4200">
                          <a:solidFill>
                            <a:srgbClr val="444343"/>
                          </a:solidFill>
                          <a:latin typeface="Antic Bold"/>
                          <a:ea typeface="Antic Bold"/>
                          <a:cs typeface="Antic Bold"/>
                          <a:sym typeface="Antic Bold"/>
                        </a:rPr>
                        <a:t>Are there discernible patterns in sales across different time</a:t>
                      </a:r>
                      <a:endParaRPr lang="en-US" sz="1100"/>
                    </a:p>
                    <a:p>
                      <a:pPr algn="l">
                        <a:lnSpc>
                          <a:spcPts val="5880"/>
                        </a:lnSpc>
                      </a:pPr>
                      <a:r>
                        <a:rPr lang="en-US" sz="4200">
                          <a:solidFill>
                            <a:srgbClr val="444343"/>
                          </a:solidFill>
                          <a:latin typeface="Antic Bold"/>
                          <a:ea typeface="Antic Bold"/>
                          <a:cs typeface="Antic Bold"/>
                          <a:sym typeface="Antic Bold"/>
                        </a:rPr>
                        <a:t>  periods?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7007089" y="3487869"/>
            <a:ext cx="10865667" cy="6516510"/>
          </a:xfrm>
          <a:custGeom>
            <a:avLst/>
            <a:gdLst/>
            <a:ahLst/>
            <a:cxnLst/>
            <a:rect r="r" b="b" t="t" l="l"/>
            <a:pathLst>
              <a:path h="6516510" w="10865667">
                <a:moveTo>
                  <a:pt x="0" y="0"/>
                </a:moveTo>
                <a:lnTo>
                  <a:pt x="10865667" y="0"/>
                </a:lnTo>
                <a:lnTo>
                  <a:pt x="10865667" y="6516510"/>
                </a:lnTo>
                <a:lnTo>
                  <a:pt x="0" y="6516510"/>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186053" y="-3631641"/>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3"/>
            <a:stretch>
              <a:fillRect l="0" t="0" r="0" b="0"/>
            </a:stretch>
          </a:blipFill>
        </p:spPr>
      </p:sp>
      <p:sp>
        <p:nvSpPr>
          <p:cNvPr name="TextBox 5" id="5"/>
          <p:cNvSpPr txBox="true"/>
          <p:nvPr/>
        </p:nvSpPr>
        <p:spPr>
          <a:xfrm rot="0">
            <a:off x="1526315" y="1458131"/>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
        <p:nvSpPr>
          <p:cNvPr name="TextBox 6" id="6"/>
          <p:cNvSpPr txBox="true"/>
          <p:nvPr/>
        </p:nvSpPr>
        <p:spPr>
          <a:xfrm rot="0">
            <a:off x="456724" y="3574941"/>
            <a:ext cx="17374553" cy="2749659"/>
          </a:xfrm>
          <a:prstGeom prst="rect">
            <a:avLst/>
          </a:prstGeom>
        </p:spPr>
        <p:txBody>
          <a:bodyPr anchor="t" rtlCol="false" tIns="0" lIns="0" bIns="0" rIns="0">
            <a:spAutoFit/>
          </a:bodyPr>
          <a:lstStyle/>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 MAY EXHIBITS THE HIGHEST PEAK IN PURCHASING ACTIVITY.</a:t>
            </a:r>
          </a:p>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 SEPTEMBER SHOWS A SIGNIFICANT DECLINE IN PURCHASING ACTIVITY.</a:t>
            </a:r>
          </a:p>
          <a:p>
            <a:pPr algn="ctr" marL="673757" indent="-336878" lvl="1">
              <a:lnSpc>
                <a:spcPts val="4368"/>
              </a:lnSpc>
              <a:buFont typeface="Arial"/>
              <a:buChar char="•"/>
            </a:pPr>
            <a:r>
              <a:rPr lang="en-US" sz="3120">
                <a:solidFill>
                  <a:srgbClr val="545454"/>
                </a:solidFill>
                <a:latin typeface="Antic Bold"/>
                <a:ea typeface="Antic Bold"/>
                <a:cs typeface="Antic Bold"/>
                <a:sym typeface="Antic Bold"/>
              </a:rPr>
              <a:t>JANUARY 2024 ALSO EXPERIENCED A NOTABLE DECLINE IN PURCHASING COMPARED TO JANUARY 2023.</a:t>
            </a:r>
          </a:p>
          <a:p>
            <a:pPr algn="ctr">
              <a:lnSpc>
                <a:spcPts val="436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67218" y="63246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483366" y="-2561315"/>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3"/>
            <a:stretch>
              <a:fillRect l="0" t="0" r="0" b="0"/>
            </a:stretch>
          </a:blipFill>
        </p:spPr>
      </p:sp>
      <p:graphicFrame>
        <p:nvGraphicFramePr>
          <p:cNvPr name="Table 5" id="5"/>
          <p:cNvGraphicFramePr>
            <a:graphicFrameLocks noGrp="true"/>
          </p:cNvGraphicFramePr>
          <p:nvPr/>
        </p:nvGraphicFramePr>
        <p:xfrm>
          <a:off x="505432" y="640740"/>
          <a:ext cx="11921556" cy="1825490"/>
        </p:xfrm>
        <a:graphic>
          <a:graphicData uri="http://schemas.openxmlformats.org/drawingml/2006/table">
            <a:tbl>
              <a:tblPr/>
              <a:tblGrid>
                <a:gridCol w="1135442"/>
                <a:gridCol w="1135442"/>
                <a:gridCol w="1135442"/>
                <a:gridCol w="1135442"/>
                <a:gridCol w="1135442"/>
                <a:gridCol w="1135442"/>
                <a:gridCol w="5108904"/>
              </a:tblGrid>
              <a:tr h="1074687">
                <a:tc gridSpan="7">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5040"/>
                        </a:lnSpc>
                        <a:defRPr/>
                      </a:pPr>
                      <a:r>
                        <a:rPr lang="en-US" sz="3600">
                          <a:solidFill>
                            <a:srgbClr val="444343"/>
                          </a:solidFill>
                          <a:latin typeface="Antic Bold"/>
                          <a:ea typeface="Antic Bold"/>
                          <a:cs typeface="Antic Bold"/>
                          <a:sym typeface="Antic Bold"/>
                        </a:rPr>
                        <a:t>Which product categories hold the highest appeal among</a:t>
                      </a:r>
                      <a:endParaRPr lang="en-US" sz="1100"/>
                    </a:p>
                    <a:p>
                      <a:pPr algn="l">
                        <a:lnSpc>
                          <a:spcPts val="5040"/>
                        </a:lnSpc>
                      </a:pPr>
                      <a:r>
                        <a:rPr lang="en-US" sz="3600">
                          <a:solidFill>
                            <a:srgbClr val="444343"/>
                          </a:solidFill>
                          <a:latin typeface="Antic Bold"/>
                          <a:ea typeface="Antic Bold"/>
                          <a:cs typeface="Antic Bold"/>
                          <a:sym typeface="Antic Bold"/>
                        </a:rPr>
                        <a:t>  customers?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7032407" y="3425878"/>
            <a:ext cx="10428427" cy="6254282"/>
          </a:xfrm>
          <a:custGeom>
            <a:avLst/>
            <a:gdLst/>
            <a:ahLst/>
            <a:cxnLst/>
            <a:rect r="r" b="b" t="t" l="l"/>
            <a:pathLst>
              <a:path h="6254282" w="10428427">
                <a:moveTo>
                  <a:pt x="0" y="0"/>
                </a:moveTo>
                <a:lnTo>
                  <a:pt x="10428426" y="0"/>
                </a:lnTo>
                <a:lnTo>
                  <a:pt x="10428426" y="6254282"/>
                </a:lnTo>
                <a:lnTo>
                  <a:pt x="0" y="625428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275117" y="6618169"/>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12883" y="-4114800"/>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stretch>
              <a:fillRect l="0" t="0" r="0" b="0"/>
            </a:stretch>
          </a:blipFill>
        </p:spPr>
      </p:sp>
      <p:sp>
        <p:nvSpPr>
          <p:cNvPr name="TextBox 5" id="5"/>
          <p:cNvSpPr txBox="true"/>
          <p:nvPr/>
        </p:nvSpPr>
        <p:spPr>
          <a:xfrm rot="0">
            <a:off x="1526315" y="1458131"/>
            <a:ext cx="3105001" cy="929641"/>
          </a:xfrm>
          <a:prstGeom prst="rect">
            <a:avLst/>
          </a:prstGeom>
        </p:spPr>
        <p:txBody>
          <a:bodyPr anchor="t" rtlCol="false" tIns="0" lIns="0" bIns="0" rIns="0">
            <a:spAutoFit/>
          </a:bodyPr>
          <a:lstStyle/>
          <a:p>
            <a:pPr algn="ctr">
              <a:lnSpc>
                <a:spcPts val="7559"/>
              </a:lnSpc>
              <a:spcBef>
                <a:spcPct val="0"/>
              </a:spcBef>
            </a:pPr>
            <a:r>
              <a:rPr lang="en-US" sz="5399">
                <a:solidFill>
                  <a:srgbClr val="545454"/>
                </a:solidFill>
                <a:latin typeface="Antic Bold"/>
                <a:ea typeface="Antic Bold"/>
                <a:cs typeface="Antic Bold"/>
                <a:sym typeface="Antic Bold"/>
              </a:rPr>
              <a:t>INSIGHTS:</a:t>
            </a:r>
          </a:p>
        </p:txBody>
      </p:sp>
      <p:sp>
        <p:nvSpPr>
          <p:cNvPr name="TextBox 6" id="6"/>
          <p:cNvSpPr txBox="true"/>
          <p:nvPr/>
        </p:nvSpPr>
        <p:spPr>
          <a:xfrm rot="0">
            <a:off x="456724" y="3574941"/>
            <a:ext cx="17374553" cy="579865"/>
          </a:xfrm>
          <a:prstGeom prst="rect">
            <a:avLst/>
          </a:prstGeom>
        </p:spPr>
        <p:txBody>
          <a:bodyPr anchor="t" rtlCol="false" tIns="0" lIns="0" bIns="0" rIns="0">
            <a:spAutoFit/>
          </a:bodyPr>
          <a:lstStyle/>
          <a:p>
            <a:pPr algn="ctr" marL="738525" indent="-369263" lvl="1">
              <a:lnSpc>
                <a:spcPts val="4788"/>
              </a:lnSpc>
              <a:buFont typeface="Arial"/>
              <a:buChar char="•"/>
            </a:pPr>
            <a:r>
              <a:rPr lang="en-US" sz="3420">
                <a:solidFill>
                  <a:srgbClr val="545454"/>
                </a:solidFill>
                <a:latin typeface="Antic Bold"/>
                <a:ea typeface="Antic Bold"/>
                <a:cs typeface="Antic Bold"/>
                <a:sym typeface="Antic Bold"/>
              </a:rPr>
              <a:t>CLOTHING AND ELECTRONICS ARE THE FREQUENT PURCHASES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DAGNDaRW97M</dc:identifier>
  <dcterms:modified xsi:type="dcterms:W3CDTF">2011-08-01T06:04:30Z</dcterms:modified>
  <cp:revision>1</cp:revision>
  <dc:title>PRESENTATION</dc:title>
</cp:coreProperties>
</file>